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93"/>
    <p:sldId id="257" r:id="rId94"/>
    <p:sldId id="258" r:id="rId95"/>
    <p:sldId id="259" r:id="rId96"/>
    <p:sldId id="260" r:id="rId97"/>
    <p:sldId id="261" r:id="rId98"/>
    <p:sldId id="262" r:id="rId9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ex Gyre Termes" charset="1" panose="00000500000000000000"/>
      <p:regular r:id="rId10"/>
    </p:embeddedFont>
    <p:embeddedFont>
      <p:font typeface="Tex Gyre Termes Bold" charset="1" panose="00000800000000000000"/>
      <p:regular r:id="rId11"/>
    </p:embeddedFont>
    <p:embeddedFont>
      <p:font typeface="Tex Gyre Termes Italics" charset="1" panose="00000500000000000000"/>
      <p:regular r:id="rId12"/>
    </p:embeddedFont>
    <p:embeddedFont>
      <p:font typeface="Tex Gyre Termes Bold Italics" charset="1" panose="000008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Garet Italics" charset="1" panose="00000000000000000000"/>
      <p:regular r:id="rId16"/>
    </p:embeddedFont>
    <p:embeddedFont>
      <p:font typeface="Garet Bold Italics" charset="1" panose="00000000000000000000"/>
      <p:regular r:id="rId17"/>
    </p:embeddedFont>
    <p:embeddedFont>
      <p:font typeface="TAN Twinkle" charset="1" panose="00000000000000000000"/>
      <p:regular r:id="rId18"/>
    </p:embeddedFont>
    <p:embeddedFont>
      <p:font typeface="Raleway" charset="1" panose="020B0503030101060003"/>
      <p:regular r:id="rId19"/>
    </p:embeddedFont>
    <p:embeddedFont>
      <p:font typeface="Raleway Bold" charset="1" panose="020B0803030101060003"/>
      <p:regular r:id="rId20"/>
    </p:embeddedFont>
    <p:embeddedFont>
      <p:font typeface="Raleway Thin" charset="1" panose="020B0203030101060003"/>
      <p:regular r:id="rId21"/>
    </p:embeddedFont>
    <p:embeddedFont>
      <p:font typeface="Raleway Heavy" charset="1" panose="020B0003030101060003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  <p:embeddedFont>
      <p:font typeface="Poppins" charset="1" panose="00000500000000000000"/>
      <p:regular r:id="rId29"/>
    </p:embeddedFont>
    <p:embeddedFont>
      <p:font typeface="Poppins Bold" charset="1" panose="00000800000000000000"/>
      <p:regular r:id="rId30"/>
    </p:embeddedFont>
    <p:embeddedFont>
      <p:font typeface="Poppins Italics" charset="1" panose="00000500000000000000"/>
      <p:regular r:id="rId31"/>
    </p:embeddedFont>
    <p:embeddedFont>
      <p:font typeface="Poppins Bold Italics" charset="1" panose="00000800000000000000"/>
      <p:regular r:id="rId32"/>
    </p:embeddedFont>
    <p:embeddedFont>
      <p:font typeface="Poppins Thin" charset="1" panose="00000300000000000000"/>
      <p:regular r:id="rId33"/>
    </p:embeddedFont>
    <p:embeddedFont>
      <p:font typeface="Poppins Thin Italics" charset="1" panose="00000300000000000000"/>
      <p:regular r:id="rId34"/>
    </p:embeddedFont>
    <p:embeddedFont>
      <p:font typeface="Poppins Extra-Light" charset="1" panose="00000300000000000000"/>
      <p:regular r:id="rId35"/>
    </p:embeddedFont>
    <p:embeddedFont>
      <p:font typeface="Poppins Extra-Light Italics" charset="1" panose="00000300000000000000"/>
      <p:regular r:id="rId36"/>
    </p:embeddedFont>
    <p:embeddedFont>
      <p:font typeface="Poppins Light" charset="1" panose="00000400000000000000"/>
      <p:regular r:id="rId37"/>
    </p:embeddedFont>
    <p:embeddedFont>
      <p:font typeface="Poppins Light Italics" charset="1" panose="00000400000000000000"/>
      <p:regular r:id="rId38"/>
    </p:embeddedFont>
    <p:embeddedFont>
      <p:font typeface="Poppins Medium" charset="1" panose="00000600000000000000"/>
      <p:regular r:id="rId39"/>
    </p:embeddedFont>
    <p:embeddedFont>
      <p:font typeface="Poppins Medium Italics" charset="1" panose="00000600000000000000"/>
      <p:regular r:id="rId40"/>
    </p:embeddedFont>
    <p:embeddedFont>
      <p:font typeface="Poppins Semi-Bold" charset="1" panose="00000700000000000000"/>
      <p:regular r:id="rId41"/>
    </p:embeddedFont>
    <p:embeddedFont>
      <p:font typeface="Poppins Semi-Bold Italics" charset="1" panose="00000700000000000000"/>
      <p:regular r:id="rId42"/>
    </p:embeddedFont>
    <p:embeddedFont>
      <p:font typeface="Poppins Ultra-Bold" charset="1" panose="00000900000000000000"/>
      <p:regular r:id="rId43"/>
    </p:embeddedFont>
    <p:embeddedFont>
      <p:font typeface="Poppins Ultra-Bold Italics" charset="1" panose="00000900000000000000"/>
      <p:regular r:id="rId44"/>
    </p:embeddedFont>
    <p:embeddedFont>
      <p:font typeface="Poppins Heavy" charset="1" panose="00000A00000000000000"/>
      <p:regular r:id="rId45"/>
    </p:embeddedFont>
    <p:embeddedFont>
      <p:font typeface="Poppins Heavy Italics" charset="1" panose="00000A00000000000000"/>
      <p:regular r:id="rId46"/>
    </p:embeddedFont>
    <p:embeddedFont>
      <p:font typeface="Vollkorn" charset="1" panose="00000500000000000000"/>
      <p:regular r:id="rId47"/>
    </p:embeddedFont>
    <p:embeddedFont>
      <p:font typeface="Vollkorn Bold" charset="1" panose="00000800000000000000"/>
      <p:regular r:id="rId48"/>
    </p:embeddedFont>
    <p:embeddedFont>
      <p:font typeface="Vollkorn Italics" charset="1" panose="00000500000000000000"/>
      <p:regular r:id="rId49"/>
    </p:embeddedFont>
    <p:embeddedFont>
      <p:font typeface="Vollkorn Bold Italics" charset="1" panose="00000800000000000000"/>
      <p:regular r:id="rId50"/>
    </p:embeddedFont>
    <p:embeddedFont>
      <p:font typeface="Vollkorn Semi-Bold" charset="1" panose="00000700000000000000"/>
      <p:regular r:id="rId51"/>
    </p:embeddedFont>
    <p:embeddedFont>
      <p:font typeface="Vollkorn Semi-Bold Italics" charset="1" panose="00000600000000000000"/>
      <p:regular r:id="rId52"/>
    </p:embeddedFont>
    <p:embeddedFont>
      <p:font typeface="Vollkorn Heavy" charset="1" panose="00000A00000000000000"/>
      <p:regular r:id="rId53"/>
    </p:embeddedFont>
    <p:embeddedFont>
      <p:font typeface="Vollkorn Heavy Italics" charset="1" panose="00000A00000000000000"/>
      <p:regular r:id="rId54"/>
    </p:embeddedFont>
    <p:embeddedFont>
      <p:font typeface="Prompt" charset="1" panose="00000500000000000000"/>
      <p:regular r:id="rId55"/>
    </p:embeddedFont>
    <p:embeddedFont>
      <p:font typeface="Prompt Bold" charset="1" panose="00000800000000000000"/>
      <p:regular r:id="rId56"/>
    </p:embeddedFont>
    <p:embeddedFont>
      <p:font typeface="Prompt Italics" charset="1" panose="00000500000000000000"/>
      <p:regular r:id="rId57"/>
    </p:embeddedFont>
    <p:embeddedFont>
      <p:font typeface="Prompt Bold Italics" charset="1" panose="00000800000000000000"/>
      <p:regular r:id="rId58"/>
    </p:embeddedFont>
    <p:embeddedFont>
      <p:font typeface="Prompt Thin" charset="1" panose="00000200000000000000"/>
      <p:regular r:id="rId59"/>
    </p:embeddedFont>
    <p:embeddedFont>
      <p:font typeface="Prompt Thin Italics" charset="1" panose="00000200000000000000"/>
      <p:regular r:id="rId60"/>
    </p:embeddedFont>
    <p:embeddedFont>
      <p:font typeface="Prompt Extra-Light" charset="1" panose="00000300000000000000"/>
      <p:regular r:id="rId61"/>
    </p:embeddedFont>
    <p:embeddedFont>
      <p:font typeface="Prompt Extra-Light Italics" charset="1" panose="00000300000000000000"/>
      <p:regular r:id="rId62"/>
    </p:embeddedFont>
    <p:embeddedFont>
      <p:font typeface="Prompt Light" charset="1" panose="00000400000000000000"/>
      <p:regular r:id="rId63"/>
    </p:embeddedFont>
    <p:embeddedFont>
      <p:font typeface="Prompt Light Italics" charset="1" panose="00000400000000000000"/>
      <p:regular r:id="rId64"/>
    </p:embeddedFont>
    <p:embeddedFont>
      <p:font typeface="Prompt Medium" charset="1" panose="00000600000000000000"/>
      <p:regular r:id="rId65"/>
    </p:embeddedFont>
    <p:embeddedFont>
      <p:font typeface="Prompt Medium Italics" charset="1" panose="00000600000000000000"/>
      <p:regular r:id="rId66"/>
    </p:embeddedFont>
    <p:embeddedFont>
      <p:font typeface="Prompt Semi-Bold" charset="1" panose="00000700000000000000"/>
      <p:regular r:id="rId67"/>
    </p:embeddedFont>
    <p:embeddedFont>
      <p:font typeface="Prompt Semi-Bold Italics" charset="1" panose="00000700000000000000"/>
      <p:regular r:id="rId68"/>
    </p:embeddedFont>
    <p:embeddedFont>
      <p:font typeface="Prompt Ultra-Bold" charset="1" panose="00000900000000000000"/>
      <p:regular r:id="rId69"/>
    </p:embeddedFont>
    <p:embeddedFont>
      <p:font typeface="Prompt Ultra-Bold Italics" charset="1" panose="00000900000000000000"/>
      <p:regular r:id="rId70"/>
    </p:embeddedFont>
    <p:embeddedFont>
      <p:font typeface="Prompt Heavy" charset="1" panose="00000A00000000000000"/>
      <p:regular r:id="rId71"/>
    </p:embeddedFont>
    <p:embeddedFont>
      <p:font typeface="Prompt Heavy Italics" charset="1" panose="00000A00000000000000"/>
      <p:regular r:id="rId72"/>
    </p:embeddedFont>
    <p:embeddedFont>
      <p:font typeface="Open Sans" charset="1" panose="020B0606030504020204"/>
      <p:regular r:id="rId73"/>
    </p:embeddedFont>
    <p:embeddedFont>
      <p:font typeface="Open Sans Bold" charset="1" panose="020B0806030504020204"/>
      <p:regular r:id="rId74"/>
    </p:embeddedFont>
    <p:embeddedFont>
      <p:font typeface="Open Sans Italics" charset="1" panose="020B0606030504020204"/>
      <p:regular r:id="rId75"/>
    </p:embeddedFont>
    <p:embeddedFont>
      <p:font typeface="Open Sans Bold Italics" charset="1" panose="020B0806030504020204"/>
      <p:regular r:id="rId76"/>
    </p:embeddedFont>
    <p:embeddedFont>
      <p:font typeface="Open Sans Light" charset="1" panose="020B0306030504020204"/>
      <p:regular r:id="rId77"/>
    </p:embeddedFont>
    <p:embeddedFont>
      <p:font typeface="Open Sans Light Italics" charset="1" panose="020B0306030504020204"/>
      <p:regular r:id="rId78"/>
    </p:embeddedFont>
    <p:embeddedFont>
      <p:font typeface="Open Sans Ultra-Bold" charset="1" panose="00000000000000000000"/>
      <p:regular r:id="rId79"/>
    </p:embeddedFont>
    <p:embeddedFont>
      <p:font typeface="Open Sans Ultra-Bold Italics" charset="1" panose="00000000000000000000"/>
      <p:regular r:id="rId80"/>
    </p:embeddedFont>
    <p:embeddedFont>
      <p:font typeface="Inter" charset="1" panose="020B0502030000000004"/>
      <p:regular r:id="rId81"/>
    </p:embeddedFont>
    <p:embeddedFont>
      <p:font typeface="Inter Bold" charset="1" panose="020B0802030000000004"/>
      <p:regular r:id="rId82"/>
    </p:embeddedFont>
    <p:embeddedFont>
      <p:font typeface="Inter Italics" charset="1" panose="020B0502030000000004"/>
      <p:regular r:id="rId83"/>
    </p:embeddedFont>
    <p:embeddedFont>
      <p:font typeface="Inter Bold Italics" charset="1" panose="020B0802030000000004"/>
      <p:regular r:id="rId84"/>
    </p:embeddedFont>
    <p:embeddedFont>
      <p:font typeface="Inter Thin" charset="1" panose="020B0A02050000000004"/>
      <p:regular r:id="rId85"/>
    </p:embeddedFont>
    <p:embeddedFont>
      <p:font typeface="Inter Thin Italics" charset="1" panose="020B0A02050000000004"/>
      <p:regular r:id="rId86"/>
    </p:embeddedFont>
    <p:embeddedFont>
      <p:font typeface="Inter Extra-Light" charset="1" panose="02000503000000020004"/>
      <p:regular r:id="rId87"/>
    </p:embeddedFont>
    <p:embeddedFont>
      <p:font typeface="Inter Light" charset="1" panose="02000503000000020004"/>
      <p:regular r:id="rId88"/>
    </p:embeddedFont>
    <p:embeddedFont>
      <p:font typeface="Inter Medium" charset="1" panose="02000503000000020004"/>
      <p:regular r:id="rId89"/>
    </p:embeddedFont>
    <p:embeddedFont>
      <p:font typeface="Inter Semi-Bold" charset="1" panose="02000503000000020004"/>
      <p:regular r:id="rId90"/>
    </p:embeddedFont>
    <p:embeddedFont>
      <p:font typeface="Inter Ultra-Bold" charset="1" panose="02000503000000020004"/>
      <p:regular r:id="rId91"/>
    </p:embeddedFont>
    <p:embeddedFont>
      <p:font typeface="Inter Heavy" charset="1" panose="02000503000000020004"/>
      <p:regular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slides/slide1.xml" Type="http://schemas.openxmlformats.org/officeDocument/2006/relationships/slide"/><Relationship Id="rId94" Target="slides/slide2.xml" Type="http://schemas.openxmlformats.org/officeDocument/2006/relationships/slide"/><Relationship Id="rId95" Target="slides/slide3.xml" Type="http://schemas.openxmlformats.org/officeDocument/2006/relationships/slide"/><Relationship Id="rId96" Target="slides/slide4.xml" Type="http://schemas.openxmlformats.org/officeDocument/2006/relationships/slide"/><Relationship Id="rId97" Target="slides/slide5.xml" Type="http://schemas.openxmlformats.org/officeDocument/2006/relationships/slide"/><Relationship Id="rId98" Target="slides/slide6.xml" Type="http://schemas.openxmlformats.org/officeDocument/2006/relationships/slide"/><Relationship Id="rId99" Target="slides/slide7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14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15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6.jpe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3251" y="2909968"/>
            <a:ext cx="11471806" cy="114718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419736"/>
            <a:ext cx="308805" cy="308805"/>
          </a:xfrm>
          <a:custGeom>
            <a:avLst/>
            <a:gdLst/>
            <a:ahLst/>
            <a:cxnLst/>
            <a:rect r="r" b="b" t="t" l="l"/>
            <a:pathLst>
              <a:path h="308805" w="308805">
                <a:moveTo>
                  <a:pt x="0" y="0"/>
                </a:moveTo>
                <a:lnTo>
                  <a:pt x="308805" y="0"/>
                </a:lnTo>
                <a:lnTo>
                  <a:pt x="308805" y="308804"/>
                </a:lnTo>
                <a:lnTo>
                  <a:pt x="0" y="30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4659" y="2579496"/>
            <a:ext cx="234262" cy="234262"/>
          </a:xfrm>
          <a:custGeom>
            <a:avLst/>
            <a:gdLst/>
            <a:ahLst/>
            <a:cxnLst/>
            <a:rect r="r" b="b" t="t" l="l"/>
            <a:pathLst>
              <a:path h="234262" w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19834" y="754371"/>
            <a:ext cx="274329" cy="274329"/>
          </a:xfrm>
          <a:custGeom>
            <a:avLst/>
            <a:gdLst/>
            <a:ahLst/>
            <a:cxnLst/>
            <a:rect r="r" b="b" t="t" l="l"/>
            <a:pathLst>
              <a:path h="274329" w="274329">
                <a:moveTo>
                  <a:pt x="0" y="0"/>
                </a:moveTo>
                <a:lnTo>
                  <a:pt x="274329" y="0"/>
                </a:lnTo>
                <a:lnTo>
                  <a:pt x="27432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73090" y="193086"/>
            <a:ext cx="463207" cy="463207"/>
          </a:xfrm>
          <a:custGeom>
            <a:avLst/>
            <a:gdLst/>
            <a:ahLst/>
            <a:cxnLst/>
            <a:rect r="r" b="b" t="t" l="l"/>
            <a:pathLst>
              <a:path h="463207" w="463207">
                <a:moveTo>
                  <a:pt x="0" y="0"/>
                </a:moveTo>
                <a:lnTo>
                  <a:pt x="463207" y="0"/>
                </a:lnTo>
                <a:lnTo>
                  <a:pt x="463207" y="463207"/>
                </a:lnTo>
                <a:lnTo>
                  <a:pt x="0" y="463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58313" y="4322637"/>
            <a:ext cx="401973" cy="401973"/>
          </a:xfrm>
          <a:custGeom>
            <a:avLst/>
            <a:gdLst/>
            <a:ahLst/>
            <a:cxnLst/>
            <a:rect r="r" b="b" t="t" l="l"/>
            <a:pathLst>
              <a:path h="401973" w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135603" y="22385"/>
            <a:ext cx="23423603" cy="10242231"/>
          </a:xfrm>
          <a:custGeom>
            <a:avLst/>
            <a:gdLst/>
            <a:ahLst/>
            <a:cxnLst/>
            <a:rect r="r" b="b" t="t" l="l"/>
            <a:pathLst>
              <a:path h="10242231" w="23423603">
                <a:moveTo>
                  <a:pt x="0" y="0"/>
                </a:moveTo>
                <a:lnTo>
                  <a:pt x="23423603" y="0"/>
                </a:lnTo>
                <a:lnTo>
                  <a:pt x="23423603" y="10242230"/>
                </a:lnTo>
                <a:lnTo>
                  <a:pt x="0" y="10242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-105800" r="0" b="-9912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66317" y="169941"/>
            <a:ext cx="2039467" cy="1983372"/>
          </a:xfrm>
          <a:custGeom>
            <a:avLst/>
            <a:gdLst/>
            <a:ahLst/>
            <a:cxnLst/>
            <a:rect r="r" b="b" t="t" l="l"/>
            <a:pathLst>
              <a:path h="1983372" w="2039467">
                <a:moveTo>
                  <a:pt x="0" y="0"/>
                </a:moveTo>
                <a:lnTo>
                  <a:pt x="2039467" y="0"/>
                </a:lnTo>
                <a:lnTo>
                  <a:pt x="2039467" y="1983372"/>
                </a:lnTo>
                <a:lnTo>
                  <a:pt x="0" y="1983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4299" y="4169056"/>
            <a:ext cx="8268063" cy="8268030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323655" y="4179375"/>
            <a:ext cx="2214124" cy="2214115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16079" r="0" b="-16079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0" y="6605"/>
            <a:ext cx="854727" cy="1022095"/>
          </a:xfrm>
          <a:custGeom>
            <a:avLst/>
            <a:gdLst/>
            <a:ahLst/>
            <a:cxnLst/>
            <a:rect r="r" b="b" t="t" l="l"/>
            <a:pathLst>
              <a:path h="1022095" w="854727">
                <a:moveTo>
                  <a:pt x="0" y="0"/>
                </a:moveTo>
                <a:lnTo>
                  <a:pt x="854727" y="0"/>
                </a:lnTo>
                <a:lnTo>
                  <a:pt x="854727" y="1022095"/>
                </a:lnTo>
                <a:lnTo>
                  <a:pt x="0" y="1022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488311" y="7692433"/>
            <a:ext cx="7710498" cy="2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19163A"/>
                </a:solidFill>
                <a:latin typeface="Canva Sans Bold"/>
              </a:rPr>
              <a:t>Presented to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Md. Abu Rumman Refat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Lecturer, Dept. of CSE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Green University Of Bangladesh</a:t>
            </a:r>
          </a:p>
          <a:p>
            <a:pPr algn="ctr">
              <a:lnSpc>
                <a:spcPts val="4284"/>
              </a:lnSpc>
            </a:pP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381248" y="7538814"/>
            <a:ext cx="2214124" cy="2214115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505951" y="2096163"/>
            <a:ext cx="11670116" cy="116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Title</a:t>
            </a:r>
            <a:r>
              <a:rPr lang="en-US" sz="3135">
                <a:solidFill>
                  <a:srgbClr val="000000"/>
                </a:solidFill>
                <a:latin typeface="Canva Sans"/>
              </a:rPr>
              <a:t>: Algorithms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Code:CSE 205 Section: 221 D8</a:t>
            </a:r>
          </a:p>
          <a:p>
            <a:pPr algn="ctr">
              <a:lnSpc>
                <a:spcPts val="27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279452" y="249919"/>
            <a:ext cx="14549309" cy="103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BF63"/>
                </a:solidFill>
                <a:latin typeface="Tex Gyre Termes Bold"/>
              </a:rPr>
              <a:t>Green </a:t>
            </a:r>
            <a:r>
              <a:rPr lang="en-US" sz="6000">
                <a:solidFill>
                  <a:srgbClr val="5271FF"/>
                </a:solidFill>
                <a:latin typeface="Tex Gyre Termes Bold"/>
              </a:rPr>
              <a:t>University of Bangladesh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17761" y="1298674"/>
            <a:ext cx="1304649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Department Of Computer Science and Engineering(CSE)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01814" y="6605105"/>
            <a:ext cx="2585691" cy="27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2176">
                <a:solidFill>
                  <a:srgbClr val="2A2019"/>
                </a:solidFill>
                <a:latin typeface="Vollkorn Semi-Bold"/>
              </a:rPr>
              <a:t>Md. Mahim Hossain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81425" y="6896147"/>
            <a:ext cx="2226468" cy="24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1713">
                <a:solidFill>
                  <a:srgbClr val="44424C"/>
                </a:solidFill>
                <a:latin typeface="Garet Bold"/>
              </a:rPr>
              <a:t>ID: 221902082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41184" y="4937226"/>
            <a:ext cx="2961937" cy="5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  <a:spcBef>
                <a:spcPct val="0"/>
              </a:spcBef>
            </a:pPr>
            <a:r>
              <a:rPr lang="en-US" sz="3090" spc="77">
                <a:solidFill>
                  <a:srgbClr val="000000"/>
                </a:solidFill>
                <a:latin typeface="Inter Bold"/>
              </a:rPr>
              <a:t>Presented by: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631468" y="3709631"/>
            <a:ext cx="5318533" cy="0"/>
          </a:xfrm>
          <a:prstGeom prst="line">
            <a:avLst/>
          </a:prstGeom>
          <a:ln cap="rnd" w="19050">
            <a:solidFill>
              <a:srgbClr val="737373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631468" y="4831676"/>
            <a:ext cx="5318533" cy="0"/>
          </a:xfrm>
          <a:prstGeom prst="line">
            <a:avLst/>
          </a:prstGeom>
          <a:ln cap="rnd" w="19050">
            <a:solidFill>
              <a:srgbClr val="737373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631468" y="6089095"/>
            <a:ext cx="5318533" cy="0"/>
          </a:xfrm>
          <a:prstGeom prst="line">
            <a:avLst/>
          </a:prstGeom>
          <a:ln cap="rnd" w="19050">
            <a:solidFill>
              <a:srgbClr val="737373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1631468" y="7095173"/>
            <a:ext cx="5318533" cy="0"/>
          </a:xfrm>
          <a:prstGeom prst="line">
            <a:avLst/>
          </a:prstGeom>
          <a:ln cap="rnd" w="19050">
            <a:solidFill>
              <a:srgbClr val="737373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6668"/>
            <a:ext cx="855952" cy="1022032"/>
          </a:xfrm>
          <a:custGeom>
            <a:avLst/>
            <a:gdLst/>
            <a:ahLst/>
            <a:cxnLst/>
            <a:rect r="r" b="b" t="t" l="l"/>
            <a:pathLst>
              <a:path h="1022032" w="855952">
                <a:moveTo>
                  <a:pt x="0" y="0"/>
                </a:moveTo>
                <a:lnTo>
                  <a:pt x="855952" y="0"/>
                </a:lnTo>
                <a:lnTo>
                  <a:pt x="855952" y="1022032"/>
                </a:lnTo>
                <a:lnTo>
                  <a:pt x="0" y="1022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421364"/>
            <a:ext cx="4997369" cy="5865636"/>
          </a:xfrm>
          <a:custGeom>
            <a:avLst/>
            <a:gdLst/>
            <a:ahLst/>
            <a:cxnLst/>
            <a:rect r="r" b="b" t="t" l="l"/>
            <a:pathLst>
              <a:path h="5865636" w="4997369">
                <a:moveTo>
                  <a:pt x="0" y="0"/>
                </a:moveTo>
                <a:lnTo>
                  <a:pt x="4997369" y="0"/>
                </a:lnTo>
                <a:lnTo>
                  <a:pt x="4997369" y="5865636"/>
                </a:lnTo>
                <a:lnTo>
                  <a:pt x="0" y="5865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0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68971" y="708541"/>
            <a:ext cx="1018426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 Bold"/>
              </a:rPr>
              <a:t>Table of 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22434" y="3494683"/>
            <a:ext cx="424313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spc="327">
                <a:solidFill>
                  <a:srgbClr val="000000"/>
                </a:solidFill>
                <a:latin typeface="Raleway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25040" y="4421466"/>
            <a:ext cx="424313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spc="327">
                <a:solidFill>
                  <a:srgbClr val="000000"/>
                </a:solidFill>
                <a:latin typeface="Raleway Bold"/>
              </a:rPr>
              <a:t>Activity Selection 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25040" y="5896055"/>
            <a:ext cx="424313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spc="327">
                <a:solidFill>
                  <a:srgbClr val="000000"/>
                </a:solidFill>
                <a:latin typeface="Raleway Bold"/>
              </a:rPr>
              <a:t>Problem &amp;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50001" y="3461266"/>
            <a:ext cx="66631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50001" y="4605933"/>
            <a:ext cx="66631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50001" y="5844541"/>
            <a:ext cx="66631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22434" y="6733541"/>
            <a:ext cx="424313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spc="327">
                <a:solidFill>
                  <a:srgbClr val="000000"/>
                </a:solidFill>
                <a:latin typeface="Raleway Bold"/>
              </a:rPr>
              <a:t>Conclusion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950001" y="6869431"/>
            <a:ext cx="66631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Raleway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151307"/>
            <a:ext cx="4982762" cy="4135693"/>
          </a:xfrm>
          <a:custGeom>
            <a:avLst/>
            <a:gdLst/>
            <a:ahLst/>
            <a:cxnLst/>
            <a:rect r="r" b="b" t="t" l="l"/>
            <a:pathLst>
              <a:path h="4135693" w="4982762">
                <a:moveTo>
                  <a:pt x="0" y="0"/>
                </a:moveTo>
                <a:lnTo>
                  <a:pt x="4982762" y="0"/>
                </a:lnTo>
                <a:lnTo>
                  <a:pt x="4982762" y="4135693"/>
                </a:lnTo>
                <a:lnTo>
                  <a:pt x="0" y="413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3913" y="875603"/>
            <a:ext cx="940014" cy="2015771"/>
          </a:xfrm>
          <a:custGeom>
            <a:avLst/>
            <a:gdLst/>
            <a:ahLst/>
            <a:cxnLst/>
            <a:rect r="r" b="b" t="t" l="l"/>
            <a:pathLst>
              <a:path h="2015771" w="940014">
                <a:moveTo>
                  <a:pt x="0" y="0"/>
                </a:moveTo>
                <a:lnTo>
                  <a:pt x="940014" y="0"/>
                </a:lnTo>
                <a:lnTo>
                  <a:pt x="940014" y="2015771"/>
                </a:lnTo>
                <a:lnTo>
                  <a:pt x="0" y="2015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12" t="0" r="-401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667"/>
            <a:ext cx="855952" cy="1022032"/>
          </a:xfrm>
          <a:custGeom>
            <a:avLst/>
            <a:gdLst/>
            <a:ahLst/>
            <a:cxnLst/>
            <a:rect r="r" b="b" t="t" l="l"/>
            <a:pathLst>
              <a:path h="1022032" w="855952">
                <a:moveTo>
                  <a:pt x="0" y="0"/>
                </a:moveTo>
                <a:lnTo>
                  <a:pt x="855952" y="0"/>
                </a:lnTo>
                <a:lnTo>
                  <a:pt x="855952" y="1022033"/>
                </a:lnTo>
                <a:lnTo>
                  <a:pt x="0" y="1022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82905" y="6151307"/>
            <a:ext cx="5705095" cy="4114800"/>
          </a:xfrm>
          <a:custGeom>
            <a:avLst/>
            <a:gdLst/>
            <a:ahLst/>
            <a:cxnLst/>
            <a:rect r="r" b="b" t="t" l="l"/>
            <a:pathLst>
              <a:path h="4114800" w="5705095">
                <a:moveTo>
                  <a:pt x="0" y="0"/>
                </a:moveTo>
                <a:lnTo>
                  <a:pt x="5705095" y="0"/>
                </a:lnTo>
                <a:lnTo>
                  <a:pt x="57050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899411" y="1311989"/>
            <a:ext cx="1018426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74999" y="2388314"/>
            <a:ext cx="14613001" cy="237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3"/>
              </a:lnSpc>
            </a:pPr>
          </a:p>
          <a:p>
            <a:pPr algn="just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The Greedy Approach for the Activity Selection Problem involves sorting activities by their finish times and iteratively selecting the non-overlapping activities with the earliest finish times. This strategy exploits the locally optimal choice of selecting the activity that finishes soonest, leading to a globally optimal solution.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283942" cy="1416764"/>
          </a:xfrm>
          <a:custGeom>
            <a:avLst/>
            <a:gdLst/>
            <a:ahLst/>
            <a:cxnLst/>
            <a:rect r="r" b="b" t="t" l="l"/>
            <a:pathLst>
              <a:path h="1416764" w="1283942">
                <a:moveTo>
                  <a:pt x="0" y="0"/>
                </a:moveTo>
                <a:lnTo>
                  <a:pt x="1283942" y="0"/>
                </a:lnTo>
                <a:lnTo>
                  <a:pt x="1283942" y="1416764"/>
                </a:lnTo>
                <a:lnTo>
                  <a:pt x="0" y="1416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31143" y="5539423"/>
            <a:ext cx="4856857" cy="4747577"/>
          </a:xfrm>
          <a:custGeom>
            <a:avLst/>
            <a:gdLst/>
            <a:ahLst/>
            <a:cxnLst/>
            <a:rect r="r" b="b" t="t" l="l"/>
            <a:pathLst>
              <a:path h="4747577" w="4856857">
                <a:moveTo>
                  <a:pt x="0" y="0"/>
                </a:moveTo>
                <a:lnTo>
                  <a:pt x="4856857" y="0"/>
                </a:lnTo>
                <a:lnTo>
                  <a:pt x="4856857" y="4747577"/>
                </a:lnTo>
                <a:lnTo>
                  <a:pt x="0" y="4747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667"/>
            <a:ext cx="855952" cy="1022032"/>
          </a:xfrm>
          <a:custGeom>
            <a:avLst/>
            <a:gdLst/>
            <a:ahLst/>
            <a:cxnLst/>
            <a:rect r="r" b="b" t="t" l="l"/>
            <a:pathLst>
              <a:path h="1022032" w="855952">
                <a:moveTo>
                  <a:pt x="0" y="0"/>
                </a:moveTo>
                <a:lnTo>
                  <a:pt x="855952" y="0"/>
                </a:lnTo>
                <a:lnTo>
                  <a:pt x="855952" y="1022033"/>
                </a:lnTo>
                <a:lnTo>
                  <a:pt x="0" y="1022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1671" y="1311989"/>
            <a:ext cx="1226725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 Bold"/>
              </a:rPr>
              <a:t>Activity Selection 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784581" y="3132112"/>
            <a:ext cx="600420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3"/>
              </a:lnSpc>
            </a:pPr>
            <a:r>
              <a:rPr lang="en-US" sz="2819">
                <a:solidFill>
                  <a:srgbClr val="000000"/>
                </a:solidFill>
                <a:latin typeface="Raleway Bold"/>
              </a:rPr>
              <a:t>What is Activity Selection Problem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80531" y="3827033"/>
            <a:ext cx="7755667" cy="171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1"/>
              </a:lnSpc>
            </a:pPr>
            <a:r>
              <a:rPr lang="en-US" sz="1958">
                <a:solidFill>
                  <a:srgbClr val="000000"/>
                </a:solidFill>
                <a:latin typeface="Canva Sans"/>
              </a:rPr>
              <a:t>The Activity Selection Problem involves maximizing non-overlapping activities within a timeframe. Solved through a greedy algorithm, it optimizes resource utilization in scheduling, finding applications in project management and job scheduling by selecting activities based on their finish times.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6856" y="7068969"/>
            <a:ext cx="11680857" cy="1458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8407" indent="-224203" lvl="1">
              <a:lnSpc>
                <a:spcPts val="2907"/>
              </a:lnSpc>
              <a:buFont typeface="Arial"/>
              <a:buChar char="•"/>
            </a:pPr>
            <a:r>
              <a:rPr lang="en-US" sz="2076">
                <a:solidFill>
                  <a:srgbClr val="000000"/>
                </a:solidFill>
                <a:latin typeface="Canva Sans"/>
              </a:rPr>
              <a:t>Resource Optimization:</a:t>
            </a:r>
            <a:r>
              <a:rPr lang="en-US" sz="2076">
                <a:solidFill>
                  <a:srgbClr val="000000"/>
                </a:solidFill>
                <a:latin typeface="Canva Sans"/>
              </a:rPr>
              <a:t> Maximizes non-overlapping activities for efficient resource use.</a:t>
            </a:r>
          </a:p>
          <a:p>
            <a:pPr marL="448407" indent="-224203" lvl="1">
              <a:lnSpc>
                <a:spcPts val="2907"/>
              </a:lnSpc>
              <a:buFont typeface="Arial"/>
              <a:buChar char="•"/>
            </a:pPr>
            <a:r>
              <a:rPr lang="en-US" sz="2076">
                <a:solidFill>
                  <a:srgbClr val="000000"/>
                </a:solidFill>
                <a:latin typeface="Canva Sans"/>
              </a:rPr>
              <a:t>Greedy Algorithm Exemplar: Illustrates how the greedy approach achieves optimal solutions succinctly.</a:t>
            </a:r>
          </a:p>
          <a:p>
            <a:pPr>
              <a:lnSpc>
                <a:spcPts val="290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59492" y="6526847"/>
            <a:ext cx="580235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9"/>
              </a:lnSpc>
            </a:pPr>
            <a:r>
              <a:rPr lang="en-US" sz="2724">
                <a:solidFill>
                  <a:srgbClr val="000000"/>
                </a:solidFill>
                <a:latin typeface="Raleway Bold"/>
              </a:rPr>
              <a:t>Why Activity Selection Problem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667"/>
            <a:ext cx="855952" cy="1022032"/>
          </a:xfrm>
          <a:custGeom>
            <a:avLst/>
            <a:gdLst/>
            <a:ahLst/>
            <a:cxnLst/>
            <a:rect r="r" b="b" t="t" l="l"/>
            <a:pathLst>
              <a:path h="1022032" w="855952">
                <a:moveTo>
                  <a:pt x="0" y="0"/>
                </a:moveTo>
                <a:lnTo>
                  <a:pt x="855952" y="0"/>
                </a:lnTo>
                <a:lnTo>
                  <a:pt x="855952" y="1022033"/>
                </a:lnTo>
                <a:lnTo>
                  <a:pt x="0" y="1022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901714" y="3073944"/>
          <a:ext cx="9793486" cy="2373632"/>
        </p:xfrm>
        <a:graphic>
          <a:graphicData uri="http://schemas.openxmlformats.org/drawingml/2006/table">
            <a:tbl>
              <a:tblPr/>
              <a:tblGrid>
                <a:gridCol w="1447312"/>
                <a:gridCol w="1447312"/>
                <a:gridCol w="1447312"/>
                <a:gridCol w="1447312"/>
                <a:gridCol w="1447312"/>
                <a:gridCol w="1422025"/>
                <a:gridCol w="1134902"/>
              </a:tblGrid>
              <a:tr h="7924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Activity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A1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A2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A3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A4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A5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A6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5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Start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3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1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5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5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8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5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Finish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6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4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2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9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7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aleway"/>
                        </a:rPr>
                        <a:t>9</a:t>
                      </a:r>
                      <a:endParaRPr lang="en-US" sz="1100"/>
                    </a:p>
                  </a:txBody>
                  <a:tcPr marL="180975" marR="180975" marT="180975" marB="180975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2250078" y="5855155"/>
            <a:ext cx="7131445" cy="1371432"/>
          </a:xfrm>
          <a:custGeom>
            <a:avLst/>
            <a:gdLst/>
            <a:ahLst/>
            <a:cxnLst/>
            <a:rect r="r" b="b" t="t" l="l"/>
            <a:pathLst>
              <a:path h="1371432" w="7131445">
                <a:moveTo>
                  <a:pt x="0" y="0"/>
                </a:moveTo>
                <a:lnTo>
                  <a:pt x="7131446" y="0"/>
                </a:lnTo>
                <a:lnTo>
                  <a:pt x="7131446" y="1371432"/>
                </a:lnTo>
                <a:lnTo>
                  <a:pt x="0" y="1371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0078" y="7673050"/>
            <a:ext cx="7131445" cy="1371432"/>
          </a:xfrm>
          <a:custGeom>
            <a:avLst/>
            <a:gdLst/>
            <a:ahLst/>
            <a:cxnLst/>
            <a:rect r="r" b="b" t="t" l="l"/>
            <a:pathLst>
              <a:path h="1371432" w="7131445">
                <a:moveTo>
                  <a:pt x="0" y="0"/>
                </a:moveTo>
                <a:lnTo>
                  <a:pt x="7131446" y="0"/>
                </a:lnTo>
                <a:lnTo>
                  <a:pt x="7131446" y="1371432"/>
                </a:lnTo>
                <a:lnTo>
                  <a:pt x="0" y="1371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67011" y="9463582"/>
            <a:ext cx="3565723" cy="389659"/>
          </a:xfrm>
          <a:custGeom>
            <a:avLst/>
            <a:gdLst/>
            <a:ahLst/>
            <a:cxnLst/>
            <a:rect r="r" b="b" t="t" l="l"/>
            <a:pathLst>
              <a:path h="389659" w="3565723">
                <a:moveTo>
                  <a:pt x="0" y="0"/>
                </a:moveTo>
                <a:lnTo>
                  <a:pt x="3565723" y="0"/>
                </a:lnTo>
                <a:lnTo>
                  <a:pt x="3565723" y="389659"/>
                </a:lnTo>
                <a:lnTo>
                  <a:pt x="0" y="389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17" t="-7655" r="-3624" b="-127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6128" y="1106488"/>
            <a:ext cx="1380808" cy="1380808"/>
          </a:xfrm>
          <a:custGeom>
            <a:avLst/>
            <a:gdLst/>
            <a:ahLst/>
            <a:cxnLst/>
            <a:rect r="r" b="b" t="t" l="l"/>
            <a:pathLst>
              <a:path h="1380808" w="1380808">
                <a:moveTo>
                  <a:pt x="0" y="0"/>
                </a:moveTo>
                <a:lnTo>
                  <a:pt x="1380808" y="0"/>
                </a:lnTo>
                <a:lnTo>
                  <a:pt x="1380808" y="1380807"/>
                </a:lnTo>
                <a:lnTo>
                  <a:pt x="0" y="1380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497" y="1096963"/>
            <a:ext cx="1018426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 Bold"/>
              </a:rPr>
              <a:t>Problem &amp;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67011" y="2328658"/>
            <a:ext cx="19205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Problem: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01714" y="2435021"/>
            <a:ext cx="9793486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What is the  maximum number of activities that can be completed?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3751" y="6255121"/>
            <a:ext cx="152352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Step 01: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7976" y="8073016"/>
            <a:ext cx="153507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Step 02: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6128" y="4985198"/>
            <a:ext cx="19053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Solution: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77231"/>
            <a:ext cx="1311794" cy="1368233"/>
          </a:xfrm>
          <a:custGeom>
            <a:avLst/>
            <a:gdLst/>
            <a:ahLst/>
            <a:cxnLst/>
            <a:rect r="r" b="b" t="t" l="l"/>
            <a:pathLst>
              <a:path h="1368233" w="1311794">
                <a:moveTo>
                  <a:pt x="0" y="0"/>
                </a:moveTo>
                <a:lnTo>
                  <a:pt x="1311794" y="0"/>
                </a:lnTo>
                <a:lnTo>
                  <a:pt x="1311794" y="1368233"/>
                </a:lnTo>
                <a:lnTo>
                  <a:pt x="0" y="1368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81719" y="-273649"/>
            <a:ext cx="3939978" cy="2157138"/>
          </a:xfrm>
          <a:custGeom>
            <a:avLst/>
            <a:gdLst/>
            <a:ahLst/>
            <a:cxnLst/>
            <a:rect r="r" b="b" t="t" l="l"/>
            <a:pathLst>
              <a:path h="2157138" w="3939978">
                <a:moveTo>
                  <a:pt x="0" y="0"/>
                </a:moveTo>
                <a:lnTo>
                  <a:pt x="3939978" y="0"/>
                </a:lnTo>
                <a:lnTo>
                  <a:pt x="3939978" y="2157138"/>
                </a:lnTo>
                <a:lnTo>
                  <a:pt x="0" y="2157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68930" y="6845524"/>
            <a:ext cx="3519070" cy="3435492"/>
          </a:xfrm>
          <a:custGeom>
            <a:avLst/>
            <a:gdLst/>
            <a:ahLst/>
            <a:cxnLst/>
            <a:rect r="r" b="b" t="t" l="l"/>
            <a:pathLst>
              <a:path h="3435492" w="3519070">
                <a:moveTo>
                  <a:pt x="0" y="0"/>
                </a:moveTo>
                <a:lnTo>
                  <a:pt x="3519070" y="0"/>
                </a:lnTo>
                <a:lnTo>
                  <a:pt x="3519070" y="3435492"/>
                </a:lnTo>
                <a:lnTo>
                  <a:pt x="0" y="34354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264069"/>
            <a:ext cx="4771230" cy="4022931"/>
          </a:xfrm>
          <a:custGeom>
            <a:avLst/>
            <a:gdLst/>
            <a:ahLst/>
            <a:cxnLst/>
            <a:rect r="r" b="b" t="t" l="l"/>
            <a:pathLst>
              <a:path h="4022931" w="4771230">
                <a:moveTo>
                  <a:pt x="0" y="0"/>
                </a:moveTo>
                <a:lnTo>
                  <a:pt x="4771230" y="0"/>
                </a:lnTo>
                <a:lnTo>
                  <a:pt x="4771230" y="4022931"/>
                </a:lnTo>
                <a:lnTo>
                  <a:pt x="0" y="4022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5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6667"/>
            <a:ext cx="855952" cy="1022032"/>
          </a:xfrm>
          <a:custGeom>
            <a:avLst/>
            <a:gdLst/>
            <a:ahLst/>
            <a:cxnLst/>
            <a:rect r="r" b="b" t="t" l="l"/>
            <a:pathLst>
              <a:path h="1022032" w="855952">
                <a:moveTo>
                  <a:pt x="0" y="0"/>
                </a:moveTo>
                <a:lnTo>
                  <a:pt x="855952" y="0"/>
                </a:lnTo>
                <a:lnTo>
                  <a:pt x="855952" y="1022033"/>
                </a:lnTo>
                <a:lnTo>
                  <a:pt x="0" y="10220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01671" y="1311989"/>
            <a:ext cx="1226725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 Bold"/>
              </a:rPr>
              <a:t>Conclusion</a:t>
            </a:r>
            <a:r>
              <a:rPr lang="en-US" sz="7400">
                <a:solidFill>
                  <a:srgbClr val="000000"/>
                </a:solidFill>
                <a:latin typeface="Raleway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94877" y="2388314"/>
            <a:ext cx="14826820" cy="189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3"/>
              </a:lnSpc>
            </a:pPr>
          </a:p>
          <a:p>
            <a:pPr algn="just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The Activity Selection Problem, by efficiently optimizing resource utilization through a greedy algorithm, highlights the effectiveness of simple strategies in solving complex scheduling challenges, showcasing its practical relevance in diverse real-world scenarios.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6450" y="9936486"/>
            <a:ext cx="13347232" cy="10847660"/>
          </a:xfrm>
          <a:custGeom>
            <a:avLst/>
            <a:gdLst/>
            <a:ahLst/>
            <a:cxnLst/>
            <a:rect r="r" b="b" t="t" l="l"/>
            <a:pathLst>
              <a:path h="10847660" w="13347232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504221"/>
            <a:ext cx="7988149" cy="2693295"/>
            <a:chOff x="0" y="0"/>
            <a:chExt cx="10650866" cy="359106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200"/>
              <a:ext cx="10650866" cy="2840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74"/>
                </a:lnSpc>
              </a:pPr>
              <a:r>
                <a:rPr lang="en-US" sz="7874">
                  <a:solidFill>
                    <a:srgbClr val="000000"/>
                  </a:solidFill>
                  <a:latin typeface="Poppins Bold"/>
                </a:rPr>
                <a:t>Thanks for Watching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044822"/>
              <a:ext cx="10650866" cy="546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7"/>
                </a:lnSpc>
              </a:pPr>
              <a:r>
                <a:rPr lang="en-US" sz="2362">
                  <a:solidFill>
                    <a:srgbClr val="545454"/>
                  </a:solidFill>
                  <a:latin typeface="Poppins"/>
                </a:rPr>
                <a:t>Any Question, Just Ask don't be shy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13979" y="4183870"/>
            <a:ext cx="1857100" cy="1919259"/>
            <a:chOff x="0" y="0"/>
            <a:chExt cx="78647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6476" cy="812800"/>
            </a:xfrm>
            <a:custGeom>
              <a:avLst/>
              <a:gdLst/>
              <a:ahLst/>
              <a:cxnLst/>
              <a:rect r="r" b="b" t="t" l="l"/>
              <a:pathLst>
                <a:path h="812800" w="786476">
                  <a:moveTo>
                    <a:pt x="166753" y="0"/>
                  </a:moveTo>
                  <a:lnTo>
                    <a:pt x="619723" y="0"/>
                  </a:lnTo>
                  <a:cubicBezTo>
                    <a:pt x="711818" y="0"/>
                    <a:pt x="786476" y="74658"/>
                    <a:pt x="786476" y="166753"/>
                  </a:cubicBezTo>
                  <a:lnTo>
                    <a:pt x="786476" y="646047"/>
                  </a:lnTo>
                  <a:cubicBezTo>
                    <a:pt x="786476" y="690273"/>
                    <a:pt x="768907" y="732687"/>
                    <a:pt x="737635" y="763959"/>
                  </a:cubicBezTo>
                  <a:cubicBezTo>
                    <a:pt x="706363" y="795231"/>
                    <a:pt x="663949" y="812800"/>
                    <a:pt x="619723" y="812800"/>
                  </a:cubicBezTo>
                  <a:lnTo>
                    <a:pt x="166753" y="812800"/>
                  </a:lnTo>
                  <a:cubicBezTo>
                    <a:pt x="122527" y="812800"/>
                    <a:pt x="80113" y="795231"/>
                    <a:pt x="48841" y="763959"/>
                  </a:cubicBezTo>
                  <a:cubicBezTo>
                    <a:pt x="17569" y="732687"/>
                    <a:pt x="0" y="690273"/>
                    <a:pt x="0" y="646047"/>
                  </a:cubicBezTo>
                  <a:lnTo>
                    <a:pt x="0" y="166753"/>
                  </a:lnTo>
                  <a:cubicBezTo>
                    <a:pt x="0" y="122527"/>
                    <a:pt x="17569" y="80113"/>
                    <a:pt x="48841" y="48841"/>
                  </a:cubicBezTo>
                  <a:cubicBezTo>
                    <a:pt x="80113" y="17569"/>
                    <a:pt x="122527" y="0"/>
                    <a:pt x="166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86476" cy="889000"/>
            </a:xfrm>
            <a:prstGeom prst="rect">
              <a:avLst/>
            </a:prstGeom>
          </p:spPr>
          <p:txBody>
            <a:bodyPr anchor="ctr" rtlCol="false" tIns="41294" lIns="41294" bIns="41294" rIns="41294"/>
            <a:lstStyle/>
            <a:p>
              <a:pPr algn="ctr">
                <a:lnSpc>
                  <a:spcPts val="2970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396773" y="4269436"/>
            <a:ext cx="1691512" cy="1748129"/>
            <a:chOff x="0" y="0"/>
            <a:chExt cx="6362700" cy="65756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5"/>
              <a:stretch>
                <a:fillRect l="0" t="-13935" r="0" b="-13935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820218"/>
            <a:ext cx="2264206" cy="1684004"/>
          </a:xfrm>
          <a:custGeom>
            <a:avLst/>
            <a:gdLst/>
            <a:ahLst/>
            <a:cxnLst/>
            <a:rect r="r" b="b" t="t" l="l"/>
            <a:pathLst>
              <a:path h="1684004" w="2264206">
                <a:moveTo>
                  <a:pt x="0" y="0"/>
                </a:moveTo>
                <a:lnTo>
                  <a:pt x="2264206" y="0"/>
                </a:lnTo>
                <a:lnTo>
                  <a:pt x="2264206" y="1684003"/>
                </a:lnTo>
                <a:lnTo>
                  <a:pt x="0" y="1684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6667"/>
            <a:ext cx="856378" cy="1022032"/>
          </a:xfrm>
          <a:custGeom>
            <a:avLst/>
            <a:gdLst/>
            <a:ahLst/>
            <a:cxnLst/>
            <a:rect r="r" b="b" t="t" l="l"/>
            <a:pathLst>
              <a:path h="1022032" w="856378">
                <a:moveTo>
                  <a:pt x="0" y="0"/>
                </a:moveTo>
                <a:lnTo>
                  <a:pt x="856378" y="0"/>
                </a:lnTo>
                <a:lnTo>
                  <a:pt x="856378" y="1022033"/>
                </a:lnTo>
                <a:lnTo>
                  <a:pt x="0" y="10220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628475" y="4702545"/>
            <a:ext cx="3752047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2399">
                <a:solidFill>
                  <a:srgbClr val="19163A"/>
                </a:solidFill>
                <a:latin typeface="Prompt Light"/>
              </a:rPr>
              <a:t>Md. Mahim Hossain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47639" y="5116460"/>
            <a:ext cx="599527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 ID: 221902082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5153" y="6476942"/>
            <a:ext cx="6402435" cy="91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0"/>
              </a:lnSpc>
              <a:spcBef>
                <a:spcPct val="0"/>
              </a:spcBef>
            </a:pPr>
            <a:r>
              <a:rPr lang="en-US" sz="5285">
                <a:solidFill>
                  <a:srgbClr val="000000"/>
                </a:solidFill>
                <a:latin typeface="TAN Twinkle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21999" y="7530892"/>
            <a:ext cx="21495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E-mail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64700" y="7530892"/>
            <a:ext cx="53623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faaiz.mahim@gmail.com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21999" y="7832517"/>
            <a:ext cx="21495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Phone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64700" y="7832517"/>
            <a:ext cx="53623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+880 18669-28533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DAF4Fny4ENc</dc:identifier>
  <dcterms:modified xsi:type="dcterms:W3CDTF">2011-08-01T06:04:30Z</dcterms:modified>
  <cp:revision>1</cp:revision>
  <dc:title>Activity Selection Problem</dc:title>
</cp:coreProperties>
</file>